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36"/>
  </p:notesMasterIdLst>
  <p:sldIdLst>
    <p:sldId id="256" r:id="rId16"/>
    <p:sldId id="257" r:id="rId17"/>
    <p:sldId id="273" r:id="rId18"/>
    <p:sldId id="269" r:id="rId19"/>
    <p:sldId id="261" r:id="rId20"/>
    <p:sldId id="271" r:id="rId21"/>
    <p:sldId id="260" r:id="rId22"/>
    <p:sldId id="274" r:id="rId23"/>
    <p:sldId id="275" r:id="rId24"/>
    <p:sldId id="259" r:id="rId25"/>
    <p:sldId id="266" r:id="rId26"/>
    <p:sldId id="276" r:id="rId27"/>
    <p:sldId id="267" r:id="rId28"/>
    <p:sldId id="263" r:id="rId29"/>
    <p:sldId id="264" r:id="rId30"/>
    <p:sldId id="265" r:id="rId31"/>
    <p:sldId id="277" r:id="rId32"/>
    <p:sldId id="278" r:id="rId33"/>
    <p:sldId id="280" r:id="rId34"/>
    <p:sldId id="279" r:id="rId3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94"/>
    <a:srgbClr val="5255A4"/>
    <a:srgbClr val="2F3299"/>
    <a:srgbClr val="30339E"/>
    <a:srgbClr val="2F3393"/>
    <a:srgbClr val="5B5FAA"/>
    <a:srgbClr val="3E429A"/>
    <a:srgbClr val="7E80BC"/>
    <a:srgbClr val="303493"/>
    <a:srgbClr val="3B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8F233-F241-41B1-BC06-9188546AF4B8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1A4CB-68C6-4388-A917-25AC8ADF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1A4CB-68C6-4388-A917-25AC8ADF90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8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022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9410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89172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5117655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92110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51592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11493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67346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3247027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728124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8606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496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2074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AA6E-ECEE-45D2-9D2A-57B9A8265C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3156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01F-B581-41F5-9528-D088FADEB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80554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7581-4ACD-4928-BAB0-9E5D8F2D04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0158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093-16AA-4573-A030-56DD768F2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49072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B3B-B29D-4E8A-BB98-DA5D54B31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9568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2766-F68D-43A1-9229-AF745023EF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98091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0841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22690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7527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798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54353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84012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AA6E-ECEE-45D2-9D2A-57B9A8265C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15378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01F-B581-41F5-9528-D088FADEB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9156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7581-4ACD-4928-BAB0-9E5D8F2D04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72142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093-16AA-4573-A030-56DD768F2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02237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B3B-B29D-4E8A-BB98-DA5D54B31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6941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2766-F68D-43A1-9229-AF745023EF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71818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9023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0327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418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4064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14172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6868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AA6E-ECEE-45D2-9D2A-57B9A8265C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94808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8" y="619125"/>
            <a:ext cx="9313333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01F-B581-41F5-9528-D088FADEB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0201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7581-4ACD-4928-BAB0-9E5D8F2D04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115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8" y="619125"/>
            <a:ext cx="9313333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093-16AA-4573-A030-56DD768F2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9975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B3B-B29D-4E8A-BB98-DA5D54B31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04140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8" y="619125"/>
            <a:ext cx="9313333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2766-F68D-43A1-9229-AF745023EF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9403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2584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27569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33650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65332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8" y="619125"/>
            <a:ext cx="9313333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6173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28351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AA6E-ECEE-45D2-9D2A-57B9A8265C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66497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01F-B581-41F5-9528-D088FADEB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7544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7581-4ACD-4928-BAB0-9E5D8F2D04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64811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093-16AA-4573-A030-56DD768F2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60853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B3B-B29D-4E8A-BB98-DA5D54B31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8143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2766-F68D-43A1-9229-AF745023EF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4364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085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3873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57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19988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66510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39083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F52B-0A1B-4AF9-8B4C-A202760BD0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5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0940-3BB7-4086-B6B7-378CB88A4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18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C4CA-DA8B-4670-A750-FA7684713F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7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1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565-3C3F-41F2-B8E3-4C9688DBED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963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4358-A5E0-45E2-B20B-925102FD56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1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21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D19A-9DD1-49B6-BC2E-5033DBB237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082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694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26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59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12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2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9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9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9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1600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76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1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AA6E-ECEE-45D2-9D2A-57B9A8265CF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002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01F-B581-41F5-9528-D088FADEBF0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4765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7581-4ACD-4928-BAB0-9E5D8F2D047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3261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093-16AA-4573-A030-56DD768F25D3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5022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B3B-B29D-4E8A-BB98-DA5D54B314D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074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2766-F68D-43A1-9229-AF745023E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0451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564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055" y="155679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60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58856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204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5140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1195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FA16-3696-4757-85A7-8FE2306C8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4024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CDB65-0AD8-4FCF-B3BE-1394E8495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3426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9E63-A90D-4A99-9F0A-DF00BFDEC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45214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CD0C-7D29-4A3E-9B70-9734A400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4657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B218-494C-4ED1-B525-925475CB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7231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4F82-CB9F-443D-BFF3-F4F51ED6D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8208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43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6B0E-8C88-472D-9CA4-9C89A077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40566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859A-BD13-47A6-801E-2CA99541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5537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4E5-2C2E-4F4F-B2F1-91C3A719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595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82A6-589B-4542-BDC7-2A9AB9CDB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96097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9477-0BF5-414E-AD96-7851ECA43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32243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BFC2-0865-4337-A671-28A7E085B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3542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39D6-3F8D-43CA-B79D-40FA2A83E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5550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A032-C3CE-43DC-9903-DA1BB0885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63238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3"/>
            <a:ext cx="59944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FB00-58B7-49C1-9D4B-EA8B0D8B9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3810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2293-F660-4AD7-991F-75BA6A51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8718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24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0EE6-CECD-4803-B2EC-0AFA9F53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4582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FA38-3F59-453B-9CD4-1FFC702D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37289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9AEA-4F31-416C-8BCC-A07106066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3651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7D0C-2249-418B-9A3C-4D21F8417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5104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28A6-F617-4DE7-AAB2-D3D33A0CB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2662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"/>
            <a:ext cx="3048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89408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56B7-C2AC-4543-B0F8-552F2EB54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97157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447F-1F3F-4BBB-8570-F15C7EB54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0020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51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C2A9-AD30-4239-8100-4DC79038D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1625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20E2-5668-4C74-BFDE-5C2FA7878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3492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51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59944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9500"/>
            <a:ext cx="59944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82EA-B1DD-442F-B263-0C9C7B47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117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36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DDAC-67E4-4F36-AC2E-57048E0E0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3151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51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78E4-7F78-4F45-941B-49F498301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6795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1A8D-ECC8-4D94-A532-32542076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0690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F2B2-ED25-4B0D-9EB7-B88FDBB36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9801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5395A-A04E-45F7-BEEF-10537E577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87815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51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CAFE-51D0-4E64-B5F1-3CB74392A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0371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C249-EE6E-48C2-B12E-EBDA735E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1714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DE5F-CC6D-4E4C-AEAD-43DCAF5F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8557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9618-B913-4428-B7DD-24E9FF135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83206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58E1D-407C-4DED-A0F6-8087BC5C9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9931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19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044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5"/>
            <a:ext cx="1189567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92769" y="1082675"/>
            <a:ext cx="1189567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989F-F696-4DDB-A3F4-438F87060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96487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044" y="-220662"/>
            <a:ext cx="83244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6045" y="1039813"/>
            <a:ext cx="40867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6045" y="1679575"/>
            <a:ext cx="40867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79813" y="1039813"/>
            <a:ext cx="40883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779813" y="1679575"/>
            <a:ext cx="40883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A3F3-C143-4CFE-B8E1-D78ADAE51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6863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FD84-BB4D-4E6A-A508-A2A91D74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61556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1FEF-37F6-40EE-8E3F-97FC4B56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59545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7619-D824-4B80-9399-131429268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23576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0029-846A-412B-83B1-FD8B137A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0852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1994-1964-4635-8275-9CA834F9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225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9F03-9666-4A95-BA35-A6D9C9599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73817" y="6362700"/>
            <a:ext cx="9025467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53500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132E-FE1B-43F0-AD83-93E2CE41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8410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937A-2300-459D-934D-10FE3F1E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6027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76898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059E4-8F7C-429C-9B56-0BC6563E4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73415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100138"/>
            <a:ext cx="1936751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39950" y="1100138"/>
            <a:ext cx="1938867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1B11-540D-46F4-8C19-207F5AC2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42003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C73DE-6435-4EF6-8C13-90F1E2A7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75832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073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4260-60D5-4D41-A1ED-08A9C3D14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6695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AA50-E0CD-4E57-AC7D-25D322E98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93191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6489-4CCC-4ECE-B0E3-AD94645D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83664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6259-7767-4967-9CD7-EFB02A5A6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1747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073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1A94-9FB3-4DEA-AD87-664F36D88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10639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7B50D-8B4E-4770-9F46-4A281FAD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1187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843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3618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67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70696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78388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67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42419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67" y="-173037"/>
            <a:ext cx="84084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2867" y="1087438"/>
            <a:ext cx="412799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2867" y="1727200"/>
            <a:ext cx="412799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76637" y="1087438"/>
            <a:ext cx="41296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776637" y="1727200"/>
            <a:ext cx="41296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12654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67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93961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10735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82247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24109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67" y="0"/>
            <a:ext cx="9313333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76615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"/>
            <a:ext cx="28956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483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8866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313488"/>
            <a:ext cx="12192000" cy="544512"/>
          </a:xfrm>
          <a:prstGeom prst="rect">
            <a:avLst/>
          </a:prstGeom>
          <a:solidFill>
            <a:srgbClr val="0033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2582333" cy="1079500"/>
          </a:xfrm>
          <a:prstGeom prst="rect">
            <a:avLst/>
          </a:prstGeom>
          <a:solidFill>
            <a:srgbClr val="0066CC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90800" y="0"/>
            <a:ext cx="9601200" cy="1079500"/>
          </a:xfrm>
          <a:prstGeom prst="rect">
            <a:avLst/>
          </a:prstGeom>
          <a:solidFill>
            <a:srgbClr val="3399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582334" y="0"/>
            <a:ext cx="2117" cy="1079500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1079500"/>
            <a:ext cx="12192000" cy="1588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dirty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6315075"/>
            <a:ext cx="12192000" cy="1588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4367" y="141289"/>
            <a:ext cx="2082800" cy="769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41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1079500"/>
            <a:ext cx="12192000" cy="5778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12192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4000" y="0"/>
            <a:ext cx="102480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6410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1228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299200"/>
            <a:ext cx="12192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06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906" y="3974"/>
              <a:ext cx="4854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18597" y="0"/>
            <a:ext cx="10273403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83343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5366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EBF206-2E14-443D-A40A-E119F539F9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83343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1918597" y="-64558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937808" y="6299200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918" y="3974"/>
              <a:ext cx="4842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918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4000" y="0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4400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93569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EBF206-2E14-443D-A40A-E119F539F9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8742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1900"/>
            <a:ext cx="12192000" cy="546100"/>
            <a:chOff x="0" y="3970"/>
            <a:chExt cx="5760" cy="344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918" y="3974"/>
              <a:ext cx="4842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922" y="3970"/>
              <a:ext cx="0" cy="33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52463" y="0"/>
            <a:ext cx="10239537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53521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EBF206-2E14-443D-A40A-E119F539F9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6151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844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918" y="3974"/>
              <a:ext cx="4842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918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4000" y="0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83343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64554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EBF206-2E14-443D-A40A-E119F539F9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83343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94400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12192000" cy="539751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2582333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590800" y="1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2582333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98331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CB0AD2DE-AF37-47B7-B1F3-597953412156}" type="slidenum">
              <a:rPr lang="ru-RU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617" y="6362700"/>
            <a:ext cx="9025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036" name="Рисунок 16" descr="131_1-1-2.wm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4367" y="166690"/>
            <a:ext cx="2082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4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891" indent="-342891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079500"/>
            <a:ext cx="12192000" cy="5778500"/>
          </a:xfrm>
          <a:prstGeom prst="rect">
            <a:avLst/>
          </a:prstGeom>
          <a:solidFill>
            <a:srgbClr val="0066CC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313488"/>
            <a:ext cx="12192000" cy="544512"/>
          </a:xfrm>
          <a:prstGeom prst="rect">
            <a:avLst/>
          </a:prstGeom>
          <a:solidFill>
            <a:srgbClr val="0033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44000" y="0"/>
            <a:ext cx="10248000" cy="1079500"/>
          </a:xfrm>
          <a:prstGeom prst="rect">
            <a:avLst/>
          </a:prstGeom>
          <a:solidFill>
            <a:srgbClr val="3399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57761" y="0"/>
            <a:ext cx="2117" cy="1079500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6315075"/>
            <a:ext cx="12192000" cy="1588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1079500"/>
            <a:ext cx="12192000" cy="1588"/>
          </a:xfrm>
          <a:prstGeom prst="line">
            <a:avLst/>
          </a:prstGeom>
          <a:noFill/>
          <a:ln w="158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700">
              <a:solidFill>
                <a:srgbClr val="FFFFFF"/>
              </a:solidFill>
              <a:latin typeface="Arial Narrow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918" y="3974"/>
              <a:ext cx="4842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9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2582333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5176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EBF206-2E14-443D-A40A-E119F539F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6618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2700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944000" y="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1952467" y="-64558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4315"/>
            <a:ext cx="1884731" cy="10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1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64269" y="2606678"/>
            <a:ext cx="10227734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922" y="3974"/>
              <a:ext cx="4838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921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5747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B1DA9CE-C0A8-44EA-BDBB-FEB46A16F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617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944000" y="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952467" y="-64558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4315"/>
            <a:ext cx="1884731" cy="1047073"/>
          </a:xfrm>
          <a:prstGeom prst="rect">
            <a:avLst/>
          </a:prstGeom>
        </p:spPr>
      </p:pic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0" y="631825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2400" y="12319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4259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3"/>
            <a:ext cx="12192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12192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922" y="3974"/>
              <a:ext cx="4838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923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582333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5747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B3F68E81-26C3-4E44-A537-FF2262BD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2069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944000" y="-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952467" y="-70906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6" name="Rectangle 10"/>
          <p:cNvSpPr>
            <a:spLocks noGrp="1" noChangeArrowheads="1"/>
          </p:cNvSpPr>
          <p:nvPr/>
        </p:nvSpPr>
        <p:spPr bwMode="auto">
          <a:xfrm>
            <a:off x="2136618" y="-6348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1219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12192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922" y="3974"/>
              <a:ext cx="4838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918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1A75762-7B81-44FE-94AA-7EA78AEBD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1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44000" y="-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1952467" y="-70906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6755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59878" y="1077913"/>
            <a:ext cx="10232122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31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926" y="3974"/>
              <a:ext cx="4834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58233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2" y="6362700"/>
            <a:ext cx="156527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0A184D13-8C9A-4A6F-9B3E-E38E0B531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6044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944000" y="-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1952467" y="-70906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826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1962150" y="6318250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8551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4076702" y="1087438"/>
            <a:ext cx="8115300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918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922" y="3974"/>
              <a:ext cx="4838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1100138"/>
            <a:ext cx="4078817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3051" y="6362700"/>
            <a:ext cx="164554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9D09B23E-C7C6-4AD7-B373-A7F9AEC8B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3073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944000" y="-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1952467" y="-70906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7360" y="108743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951567" y="6318250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610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1082675"/>
            <a:ext cx="12192000" cy="57753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922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918" y="3974"/>
              <a:ext cx="4842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78668" y="0"/>
            <a:ext cx="93133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867" y="6362700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3174"/>
            <a:ext cx="194400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944000" y="-3174"/>
            <a:ext cx="10248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7967"/>
            <a:ext cx="1884731" cy="1047073"/>
          </a:xfrm>
          <a:prstGeom prst="rect">
            <a:avLst/>
          </a:prstGeom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952467" y="-70906"/>
            <a:ext cx="0" cy="114405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27360" y="10826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1951567" y="6318250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364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40" y="1828798"/>
            <a:ext cx="11203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Комплексное интеграционное решение централизации казначейских функций и процессов договорной деятельности ООО «Газпром проектирование»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52" y="4150010"/>
            <a:ext cx="47648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Заместитель генерального директора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экономике и </a:t>
            </a:r>
            <a:r>
              <a:rPr lang="ru-RU" dirty="0" smtClean="0">
                <a:solidFill>
                  <a:schemeClr val="bg1"/>
                </a:solidFill>
              </a:rPr>
              <a:t>финансам</a:t>
            </a:r>
          </a:p>
          <a:p>
            <a:r>
              <a:rPr lang="ru-RU" dirty="0">
                <a:solidFill>
                  <a:schemeClr val="bg1"/>
                </a:solidFill>
              </a:rPr>
              <a:t>Яковлев Сергей </a:t>
            </a:r>
            <a:r>
              <a:rPr lang="ru-RU" dirty="0" smtClean="0">
                <a:solidFill>
                  <a:schemeClr val="bg1"/>
                </a:solidFill>
              </a:rPr>
              <a:t>Александрович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И.о</a:t>
            </a:r>
            <a:r>
              <a:rPr lang="ru-RU" dirty="0" smtClean="0">
                <a:solidFill>
                  <a:schemeClr val="bg1"/>
                </a:solidFill>
              </a:rPr>
              <a:t>. заместителя </a:t>
            </a:r>
            <a:r>
              <a:rPr lang="ru-RU" dirty="0">
                <a:solidFill>
                  <a:schemeClr val="bg1"/>
                </a:solidFill>
              </a:rPr>
              <a:t>генерального директора </a:t>
            </a:r>
          </a:p>
          <a:p>
            <a:r>
              <a:rPr lang="ru-RU" dirty="0">
                <a:solidFill>
                  <a:schemeClr val="bg1"/>
                </a:solidFill>
              </a:rPr>
              <a:t>по </a:t>
            </a:r>
            <a:r>
              <a:rPr lang="ru-RU" dirty="0" smtClean="0">
                <a:solidFill>
                  <a:schemeClr val="bg1"/>
                </a:solidFill>
              </a:rPr>
              <a:t>информационным технологиям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Кузнецов Роман Олегович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3097" y="214183"/>
            <a:ext cx="977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Этапы процессов казначейской деятельности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3854" y="1702918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Создание заявки на расходование ДС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865047" y="2614488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Анализ План/Факт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423853" y="534009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Формирование реестра платежей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259097" y="2622285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1С:Бухгалтерия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259097" y="3514488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ПУР АСБУ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07690" y="1238865"/>
            <a:ext cx="6685935" cy="4837471"/>
          </a:xfrm>
          <a:prstGeom prst="rect">
            <a:avLst/>
          </a:prstGeom>
          <a:noFill/>
          <a:ln w="19050" cap="flat" cmpd="sng" algn="ctr">
            <a:solidFill>
              <a:srgbClr val="2F32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7692" y="125728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БИТ.ФИНАНС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414021" y="2614488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latin typeface="Arial Narrow" pitchFamily="32" charset="0"/>
              </a:rPr>
              <a:t>Согласование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423853" y="352852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Рабочее место казначея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782906" y="444009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Формирование платежных документов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865047" y="352852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Рабочее место выгрузки в ПУР АСБУ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cxnSp>
        <p:nvCxnSpPr>
          <p:cNvPr id="42" name="Прямая со стрелкой 41"/>
          <p:cNvCxnSpPr>
            <a:stCxn id="37" idx="2"/>
            <a:endCxn id="38" idx="0"/>
          </p:cNvCxnSpPr>
          <p:nvPr/>
        </p:nvCxnSpPr>
        <p:spPr bwMode="auto">
          <a:xfrm flipV="1">
            <a:off x="6222906" y="3528520"/>
            <a:ext cx="82141" cy="145157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Прямая со стрелкой 55"/>
          <p:cNvCxnSpPr>
            <a:stCxn id="9" idx="1"/>
            <a:endCxn id="26" idx="3"/>
          </p:cNvCxnSpPr>
          <p:nvPr/>
        </p:nvCxnSpPr>
        <p:spPr bwMode="auto">
          <a:xfrm flipV="1">
            <a:off x="1423853" y="2884488"/>
            <a:ext cx="2870168" cy="2725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Прямая со стрелкой 88"/>
          <p:cNvCxnSpPr>
            <a:stCxn id="7" idx="2"/>
            <a:endCxn id="26" idx="0"/>
          </p:cNvCxnSpPr>
          <p:nvPr/>
        </p:nvCxnSpPr>
        <p:spPr bwMode="auto">
          <a:xfrm flipH="1">
            <a:off x="2854021" y="2242918"/>
            <a:ext cx="9833" cy="37157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Прямая со стрелкой 29"/>
          <p:cNvCxnSpPr>
            <a:stCxn id="26" idx="2"/>
          </p:cNvCxnSpPr>
          <p:nvPr/>
        </p:nvCxnSpPr>
        <p:spPr bwMode="auto">
          <a:xfrm>
            <a:off x="2854021" y="3154488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Скругленный прямоугольник 44"/>
          <p:cNvSpPr/>
          <p:nvPr/>
        </p:nvSpPr>
        <p:spPr bwMode="auto">
          <a:xfrm>
            <a:off x="1423853" y="444009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Финансовое планирование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2863853" y="406852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Прямая со стрелкой 52"/>
          <p:cNvCxnSpPr/>
          <p:nvPr/>
        </p:nvCxnSpPr>
        <p:spPr bwMode="auto">
          <a:xfrm>
            <a:off x="2863853" y="498009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Скругленный прямоугольник 60"/>
          <p:cNvSpPr/>
          <p:nvPr/>
        </p:nvSpPr>
        <p:spPr bwMode="auto">
          <a:xfrm>
            <a:off x="4782906" y="5340090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latin typeface="Arial Narrow" pitchFamily="32" charset="0"/>
              </a:rPr>
              <a:t>Согласование</a:t>
            </a: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8259097" y="1702918"/>
            <a:ext cx="2880000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 Narrow" pitchFamily="32" charset="0"/>
              </a:rPr>
              <a:t>Разбор банковской выписки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cxnSp>
        <p:nvCxnSpPr>
          <p:cNvPr id="55" name="Соединительная линия уступом 54"/>
          <p:cNvCxnSpPr>
            <a:stCxn id="61" idx="0"/>
            <a:endCxn id="37" idx="2"/>
          </p:cNvCxnSpPr>
          <p:nvPr/>
        </p:nvCxnSpPr>
        <p:spPr bwMode="auto">
          <a:xfrm rot="5400000" flipH="1" flipV="1">
            <a:off x="6042906" y="5160090"/>
            <a:ext cx="360000" cy="12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Прямая со стрелкой 72"/>
          <p:cNvCxnSpPr>
            <a:stCxn id="61" idx="0"/>
            <a:endCxn id="37" idx="2"/>
          </p:cNvCxnSpPr>
          <p:nvPr/>
        </p:nvCxnSpPr>
        <p:spPr bwMode="auto">
          <a:xfrm flipV="1">
            <a:off x="6222906" y="498009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Прямая со стрелкой 91"/>
          <p:cNvCxnSpPr>
            <a:stCxn id="26" idx="3"/>
            <a:endCxn id="8" idx="1"/>
          </p:cNvCxnSpPr>
          <p:nvPr/>
        </p:nvCxnSpPr>
        <p:spPr bwMode="auto">
          <a:xfrm>
            <a:off x="4294021" y="2884488"/>
            <a:ext cx="571026" cy="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Прямая со стрелкой 98"/>
          <p:cNvCxnSpPr>
            <a:stCxn id="9" idx="3"/>
            <a:endCxn id="61" idx="1"/>
          </p:cNvCxnSpPr>
          <p:nvPr/>
        </p:nvCxnSpPr>
        <p:spPr bwMode="auto">
          <a:xfrm>
            <a:off x="4303853" y="5610090"/>
            <a:ext cx="479053" cy="0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Соединительная линия уступом 104"/>
          <p:cNvCxnSpPr>
            <a:stCxn id="61" idx="3"/>
            <a:endCxn id="38" idx="2"/>
          </p:cNvCxnSpPr>
          <p:nvPr/>
        </p:nvCxnSpPr>
        <p:spPr bwMode="auto">
          <a:xfrm flipH="1" flipV="1">
            <a:off x="6305047" y="4068520"/>
            <a:ext cx="1357859" cy="1541570"/>
          </a:xfrm>
          <a:prstGeom prst="bentConnector4">
            <a:avLst>
              <a:gd name="adj1" fmla="val -11042"/>
              <a:gd name="adj2" fmla="val 86183"/>
            </a:avLst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Соединительная линия уступом 108"/>
          <p:cNvCxnSpPr>
            <a:stCxn id="63" idx="1"/>
            <a:endCxn id="8" idx="0"/>
          </p:cNvCxnSpPr>
          <p:nvPr/>
        </p:nvCxnSpPr>
        <p:spPr bwMode="auto">
          <a:xfrm rot="10800000" flipV="1">
            <a:off x="6305047" y="1972918"/>
            <a:ext cx="1954050" cy="641570"/>
          </a:xfrm>
          <a:prstGeom prst="bentConnector2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Соединительная линия уступом 110"/>
          <p:cNvCxnSpPr>
            <a:stCxn id="11" idx="2"/>
            <a:endCxn id="38" idx="0"/>
          </p:cNvCxnSpPr>
          <p:nvPr/>
        </p:nvCxnSpPr>
        <p:spPr bwMode="auto">
          <a:xfrm rot="5400000">
            <a:off x="7818955" y="1648377"/>
            <a:ext cx="366235" cy="339405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Прямая со стрелкой 113"/>
          <p:cNvCxnSpPr>
            <a:stCxn id="38" idx="3"/>
            <a:endCxn id="13" idx="1"/>
          </p:cNvCxnSpPr>
          <p:nvPr/>
        </p:nvCxnSpPr>
        <p:spPr bwMode="auto">
          <a:xfrm flipV="1">
            <a:off x="7745047" y="3784488"/>
            <a:ext cx="514050" cy="14032"/>
          </a:xfrm>
          <a:prstGeom prst="straightConnector1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Соединительная линия уступом 9"/>
          <p:cNvCxnSpPr>
            <a:stCxn id="11" idx="3"/>
            <a:endCxn id="37" idx="3"/>
          </p:cNvCxnSpPr>
          <p:nvPr/>
        </p:nvCxnSpPr>
        <p:spPr bwMode="auto">
          <a:xfrm flipH="1">
            <a:off x="7662906" y="2892285"/>
            <a:ext cx="3476191" cy="1817805"/>
          </a:xfrm>
          <a:prstGeom prst="bentConnector3">
            <a:avLst>
              <a:gd name="adj1" fmla="val -6576"/>
            </a:avLst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59025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93" y="1140698"/>
            <a:ext cx="8916681" cy="5122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3817" y="19770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Заявка на расходование денежных средств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06493" y="1120877"/>
            <a:ext cx="8916681" cy="5171768"/>
          </a:xfrm>
          <a:prstGeom prst="rect">
            <a:avLst/>
          </a:prstGeom>
          <a:noFill/>
          <a:ln w="12700" cap="sq" cmpd="sng" algn="ctr">
            <a:solidFill>
              <a:srgbClr val="2F32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120877"/>
            <a:ext cx="32064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/>
              <a:t>Результаты автоматизации:</a:t>
            </a:r>
          </a:p>
          <a:p>
            <a:pPr algn="ctr">
              <a:buClr>
                <a:srgbClr val="2F3299"/>
              </a:buClr>
            </a:pPr>
            <a:endParaRPr lang="ru-RU" sz="1600" b="1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Отражение различных видов операций (налоговая операция, оплата поставщикам, авансовые платежи и т.д.)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Доступность для редактирования полей документа в зависимости от текущей точки маршрута согласования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Проверка наличия договора в ПУР АСБУ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Проверка наличия присоединенных файлов для последующей выгрузки в </a:t>
            </a:r>
            <a:r>
              <a:rPr lang="ru-RU" sz="1600" dirty="0"/>
              <a:t>ПУР </a:t>
            </a:r>
            <a:r>
              <a:rPr lang="ru-RU" sz="1600" dirty="0" smtClean="0"/>
              <a:t> 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Наличие различных унифицированных шаблоны для формирования назначения платежа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28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195516" y="1131862"/>
            <a:ext cx="8927657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0866" y="20594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Процесс согласования документов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0920"/>
            <a:ext cx="31955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 smtClean="0"/>
              <a:t>Результаты автоматизации: 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Определение </a:t>
            </a:r>
            <a:r>
              <a:rPr lang="ru-RU" sz="1600" dirty="0" smtClean="0"/>
              <a:t>перечня согласующих лиц по заданным </a:t>
            </a:r>
            <a:r>
              <a:rPr lang="ru-RU" sz="1600" dirty="0"/>
              <a:t>условиям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Наглядное отображение карты </a:t>
            </a:r>
            <a:r>
              <a:rPr lang="ru-RU" sz="1600" dirty="0" smtClean="0"/>
              <a:t>маршрута согласования</a:t>
            </a:r>
            <a:endParaRPr lang="ru-RU" sz="1600" dirty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Различные </a:t>
            </a:r>
            <a:r>
              <a:rPr lang="ru-RU" sz="1600" dirty="0"/>
              <a:t>способы установки </a:t>
            </a:r>
            <a:r>
              <a:rPr lang="ru-RU" sz="1600" dirty="0" smtClean="0"/>
              <a:t>виз при согласовании документа</a:t>
            </a:r>
            <a:endParaRPr lang="ru-RU" sz="1600" dirty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Оповещение </a:t>
            </a:r>
            <a:r>
              <a:rPr lang="ru-RU" sz="1600" dirty="0"/>
              <a:t>по электронной почте </a:t>
            </a:r>
            <a:r>
              <a:rPr lang="ru-RU" sz="1600" dirty="0" smtClean="0"/>
              <a:t>участников о  процессе и результатах </a:t>
            </a:r>
            <a:r>
              <a:rPr lang="ru-RU" sz="1600" dirty="0"/>
              <a:t>согласования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Возможность построения  маршрутов согласования любой сложности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15" y="1131862"/>
            <a:ext cx="8927658" cy="51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8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43" y="1131862"/>
            <a:ext cx="8935130" cy="5134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0866" y="20594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Процесс согласования документов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15796"/>
            <a:ext cx="31880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 smtClean="0"/>
              <a:t>Результаты автоматизации: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Сокращение времени согласования документов 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Визуализация процесса (алгоритма) согласования документов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Вариативность анализа процесса согласования (фильтрация </a:t>
            </a:r>
            <a:r>
              <a:rPr lang="ru-RU" sz="1600" dirty="0"/>
              <a:t>по </a:t>
            </a:r>
            <a:r>
              <a:rPr lang="ru-RU" sz="1600" dirty="0" smtClean="0"/>
              <a:t>визам и т.д.)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88043" y="1131862"/>
            <a:ext cx="8935130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6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42" y="1131862"/>
            <a:ext cx="8935131" cy="5121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4595" y="23889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Реестр платежей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70839" y="1131862"/>
            <a:ext cx="8952334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102004"/>
            <a:ext cx="31880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endParaRPr lang="ru-RU" sz="1600" b="1" dirty="0" smtClean="0"/>
          </a:p>
          <a:p>
            <a:pPr algn="ctr">
              <a:buClr>
                <a:srgbClr val="2F3299"/>
              </a:buClr>
            </a:pPr>
            <a:r>
              <a:rPr lang="ru-RU" sz="1600" b="1" dirty="0" smtClean="0"/>
              <a:t>Результаты </a:t>
            </a:r>
            <a:r>
              <a:rPr lang="ru-RU" sz="1600" b="1" dirty="0"/>
              <a:t>автоматизации:</a:t>
            </a:r>
          </a:p>
          <a:p>
            <a:pPr algn="ctr">
              <a:buClr>
                <a:srgbClr val="2F3299"/>
              </a:buClr>
            </a:pP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Групповое формирование платежных документов из реестра платежа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Возможность осуществления частичной оплаты заявки на расходование средств 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Отображение остатков средств на расчетных счетах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1594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92" y="1131862"/>
            <a:ext cx="8968081" cy="5145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9795" y="172994"/>
            <a:ext cx="604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Рабочее место казначея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55092" y="1131862"/>
            <a:ext cx="8968081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6265"/>
            <a:ext cx="3155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/>
              <a:t>Результаты автоматизации:</a:t>
            </a:r>
          </a:p>
          <a:p>
            <a:pPr algn="ctr">
              <a:buClr>
                <a:srgbClr val="2F3299"/>
              </a:buClr>
            </a:pPr>
            <a:endParaRPr lang="ru-RU" sz="1600" b="1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Оперативное планирование платежей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Удобство пользования, отображение различной информации (остатки на счетах, исполнение платежей, плановые поступления денежных средств, денежный поток и т.п.) на рабочем месте казначея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Фильтрация документов по различным параметрам (контрагент, договор, статья, группа статей, и т.д.)</a:t>
            </a:r>
          </a:p>
        </p:txBody>
      </p:sp>
    </p:spTree>
    <p:extLst>
      <p:ext uri="{BB962C8B-B14F-4D97-AF65-F5344CB8AC3E}">
        <p14:creationId xmlns:p14="http://schemas.microsoft.com/office/powerpoint/2010/main" val="35914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65" y="1131862"/>
            <a:ext cx="9017508" cy="5169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817" y="19770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Рабочее место выгрузки в ПУР АСБУ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05665" y="1131862"/>
            <a:ext cx="9017508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70919"/>
            <a:ext cx="3105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/>
              <a:t>Результаты автоматизации:</a:t>
            </a:r>
          </a:p>
          <a:p>
            <a:pPr algn="ctr">
              <a:buClr>
                <a:srgbClr val="2F3299"/>
              </a:buClr>
            </a:pPr>
            <a:endParaRPr lang="ru-RU" b="1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Формирование файла выгрузки на основании реестров платежей и платежных поручений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Предустановленные отборы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Автоматическая установка статуса выгрузки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Формирование реестра присоединенных скан-копий первичных документов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41341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663" y="20753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Отчетность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188897" y="1104247"/>
            <a:ext cx="8985849" cy="5150952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41915"/>
            <a:ext cx="3188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 smtClean="0"/>
              <a:t> Отчеты:</a:t>
            </a:r>
          </a:p>
          <a:p>
            <a:pPr algn="ctr">
              <a:buClr>
                <a:srgbClr val="2F3299"/>
              </a:buClr>
            </a:pPr>
            <a:endParaRPr lang="ru-RU" sz="1600" b="1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План-фактный анализ заявок на расходование средств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Платёжный календарь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Отчет по проведенным платежам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Отчет по регистру «Планируемый расход денежных средств» и т.д.</a:t>
            </a:r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97" y="1104247"/>
            <a:ext cx="8985850" cy="51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3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5663" y="20753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887" y="1186249"/>
            <a:ext cx="98666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Автоматизация казначейских и договорных функций в Обществе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Сокращение срока рассмотрения и согласования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Исключение возможной утраты документов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Исключение бумажного документооборота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Наличие оперативной и достоверной информации у заинтересованных </a:t>
            </a:r>
          </a:p>
          <a:p>
            <a:pPr>
              <a:buClr>
                <a:srgbClr val="323694"/>
              </a:buClr>
            </a:pPr>
            <a:r>
              <a:rPr lang="ru-RU" sz="2400" dirty="0" smtClean="0"/>
              <a:t>работников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более</a:t>
            </a:r>
            <a:r>
              <a:rPr lang="ru-RU" sz="2400" b="1" dirty="0" smtClean="0"/>
              <a:t> </a:t>
            </a:r>
            <a:r>
              <a:rPr lang="ru-RU" sz="2400" dirty="0" smtClean="0"/>
              <a:t>8</a:t>
            </a:r>
            <a:r>
              <a:rPr lang="en-US" sz="2400" dirty="0" smtClean="0"/>
              <a:t>00</a:t>
            </a:r>
            <a:r>
              <a:rPr lang="ru-RU" sz="2400" dirty="0" smtClean="0"/>
              <a:t> </a:t>
            </a:r>
            <a:r>
              <a:rPr lang="ru-RU" sz="2400" dirty="0" smtClean="0"/>
              <a:t>активных </a:t>
            </a:r>
            <a:r>
              <a:rPr lang="ru-RU" sz="2400" dirty="0" smtClean="0"/>
              <a:t>пользователей 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более </a:t>
            </a:r>
            <a:r>
              <a:rPr lang="en-US" sz="2400" dirty="0" smtClean="0"/>
              <a:t>25</a:t>
            </a:r>
            <a:r>
              <a:rPr lang="ru-RU" sz="2400" dirty="0" smtClean="0"/>
              <a:t>0 одновременно </a:t>
            </a:r>
            <a:r>
              <a:rPr lang="ru-RU" sz="2400" dirty="0" smtClean="0"/>
              <a:t>работающих пользователей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более</a:t>
            </a:r>
            <a:r>
              <a:rPr lang="ru-RU" sz="2400" b="1" dirty="0" smtClean="0"/>
              <a:t> </a:t>
            </a:r>
            <a:r>
              <a:rPr lang="ru-RU" sz="2400" dirty="0" smtClean="0"/>
              <a:t>1</a:t>
            </a:r>
            <a:r>
              <a:rPr lang="en-US" sz="2400" dirty="0" smtClean="0"/>
              <a:t>3</a:t>
            </a:r>
            <a:r>
              <a:rPr lang="ru-RU" sz="2400" dirty="0" smtClean="0"/>
              <a:t>00 </a:t>
            </a:r>
            <a:r>
              <a:rPr lang="ru-RU" sz="2400" dirty="0" smtClean="0"/>
              <a:t>заявок </a:t>
            </a:r>
            <a:r>
              <a:rPr lang="ru-RU" sz="2400" dirty="0" smtClean="0"/>
              <a:t>на расходование денежных средств в месяц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400 - максимально зарегистрированное количество </a:t>
            </a:r>
            <a:r>
              <a:rPr lang="ru-RU" sz="2400" dirty="0"/>
              <a:t>платежей в </a:t>
            </a:r>
            <a:r>
              <a:rPr lang="ru-RU" sz="2400" dirty="0" smtClean="0"/>
              <a:t>день</a:t>
            </a:r>
            <a:endParaRPr lang="ru-RU" sz="2400" dirty="0"/>
          </a:p>
          <a:p>
            <a:pPr>
              <a:buClr>
                <a:srgbClr val="323694"/>
              </a:buClr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55629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5663" y="20753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Дальнейшее развитие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25" y="1186249"/>
            <a:ext cx="11878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23694"/>
              </a:buClr>
            </a:pPr>
            <a:r>
              <a:rPr lang="ru-RU" sz="2400" dirty="0" smtClean="0"/>
              <a:t>Автоматизация следующих процессов:</a:t>
            </a:r>
            <a:endParaRPr lang="ru-RU" sz="2400" dirty="0"/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формирования прогнозного баланса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формирования </a:t>
            </a:r>
            <a:r>
              <a:rPr lang="ru-RU" sz="2400" dirty="0"/>
              <a:t>БДДС на основе БДР с применением сценарных </a:t>
            </a:r>
            <a:r>
              <a:rPr lang="ru-RU" sz="2400" dirty="0" smtClean="0"/>
              <a:t>условий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расчетов КПЭ 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финансового анализа Общества 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долгосрочного финансового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03635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671" y="89617"/>
            <a:ext cx="924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Комплексный план </a:t>
            </a:r>
            <a:r>
              <a:rPr lang="ru-RU" sz="2400" dirty="0">
                <a:solidFill>
                  <a:schemeClr val="bg1"/>
                </a:solidFill>
              </a:rPr>
              <a:t>реформирования проектных организаций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ПАО </a:t>
            </a:r>
            <a:r>
              <a:rPr lang="ru-RU" sz="2400" dirty="0">
                <a:solidFill>
                  <a:schemeClr val="bg1"/>
                </a:solidFill>
              </a:rPr>
              <a:t>«Газпром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6" name="Правая фигурная скобка 45"/>
          <p:cNvSpPr/>
          <p:nvPr/>
        </p:nvSpPr>
        <p:spPr bwMode="auto">
          <a:xfrm>
            <a:off x="4731334" y="4125123"/>
            <a:ext cx="155448" cy="914400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8232" y="2946334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19" name="Овал 18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8232" y="3932403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42" name="Овал 41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8232" y="3440508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45" name="Овал 44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48232" y="2462303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50" name="Овал 49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44384" y="5447464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53" name="Овал 52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44384" y="4908258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56" name="Овал 55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8232" y="4394608"/>
            <a:ext cx="360000" cy="360000"/>
            <a:chOff x="6351219" y="308714"/>
            <a:chExt cx="1776780" cy="1776213"/>
          </a:xfrm>
          <a:solidFill>
            <a:srgbClr val="323694"/>
          </a:solidFill>
        </p:grpSpPr>
        <p:sp>
          <p:nvSpPr>
            <p:cNvPr id="59" name="Овал 58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4"/>
            <p:cNvSpPr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329" y="1188493"/>
            <a:ext cx="1201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 2015 году было принято решение о консолидации проектных активов </a:t>
            </a:r>
            <a:r>
              <a:rPr lang="ru-RU" sz="2400" dirty="0" smtClean="0"/>
              <a:t>Группы «Газпром»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232" y="4382966"/>
            <a:ext cx="296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ОАО</a:t>
            </a:r>
            <a:r>
              <a:rPr lang="ru-RU" dirty="0"/>
              <a:t> «СевКавНИПИгаз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232" y="3430365"/>
            <a:ext cx="242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 «Газпром промгаз»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232" y="2462303"/>
            <a:ext cx="212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 «Гипроспецгаз» </a:t>
            </a:r>
            <a:endParaRPr lang="en-US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33053" y="5450446"/>
            <a:ext cx="263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ПАО «ВНИПИгаздобыча»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6131" y="2946334"/>
            <a:ext cx="218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 «Гипрогазцентр»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04384" y="4910031"/>
            <a:ext cx="288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ООО «ТюменНИИгипрогаз»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33053" y="3946801"/>
            <a:ext cx="129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 «ЦКБН»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55" y="2543174"/>
            <a:ext cx="3821707" cy="3650930"/>
          </a:xfrm>
          <a:prstGeom prst="rect">
            <a:avLst/>
          </a:prstGeom>
        </p:spPr>
      </p:pic>
      <p:sp>
        <p:nvSpPr>
          <p:cNvPr id="70" name="Овал 69"/>
          <p:cNvSpPr/>
          <p:nvPr/>
        </p:nvSpPr>
        <p:spPr bwMode="auto">
          <a:xfrm>
            <a:off x="4771491" y="2433136"/>
            <a:ext cx="3962771" cy="3776221"/>
          </a:xfrm>
          <a:prstGeom prst="ellipse">
            <a:avLst/>
          </a:prstGeom>
          <a:noFill/>
          <a:ln w="31750" cap="flat" cmpd="sng" algn="ctr">
            <a:solidFill>
              <a:srgbClr val="3236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9050">
            <a:contourClr>
              <a:srgbClr val="0F7DE3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71" name="Rectangle 129"/>
          <p:cNvSpPr>
            <a:spLocks noChangeArrowheads="1"/>
          </p:cNvSpPr>
          <p:nvPr/>
        </p:nvSpPr>
        <p:spPr bwMode="auto">
          <a:xfrm>
            <a:off x="8875326" y="2511431"/>
            <a:ext cx="2926451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5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marL="355600" indent="0" algn="just" eaLnBrk="1" hangingPunct="1">
              <a:tabLst>
                <a:tab pos="3556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Общество имеет </a:t>
            </a:r>
            <a:r>
              <a:rPr lang="ru-RU" alt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</a:t>
            </a: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филиалов </a:t>
            </a:r>
            <a:r>
              <a:rPr lang="ru-RU" alt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территории Российской Федерации и 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3 представительства </a:t>
            </a: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за ее пределами.</a:t>
            </a:r>
            <a:endParaRPr lang="ru-RU" altLang="ru-RU" sz="1400" b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1787" y="1921726"/>
            <a:ext cx="350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ООО «Газпром проектирование»</a:t>
            </a:r>
          </a:p>
        </p:txBody>
      </p:sp>
      <p:sp>
        <p:nvSpPr>
          <p:cNvPr id="6" name="Прямоугольная выноска 5"/>
          <p:cNvSpPr/>
          <p:nvPr/>
        </p:nvSpPr>
        <p:spPr bwMode="auto">
          <a:xfrm rot="5400000">
            <a:off x="9646400" y="1974546"/>
            <a:ext cx="1703550" cy="2620729"/>
          </a:xfrm>
          <a:prstGeom prst="wedgeRectCallout">
            <a:avLst>
              <a:gd name="adj1" fmla="val -23897"/>
              <a:gd name="adj2" fmla="val 956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 bwMode="auto">
          <a:xfrm>
            <a:off x="3404107" y="3992117"/>
            <a:ext cx="1156451" cy="476268"/>
          </a:xfrm>
          <a:prstGeom prst="rightArrow">
            <a:avLst/>
          </a:prstGeom>
          <a:noFill/>
          <a:ln w="25400" cap="flat" cmpd="sng" algn="ctr">
            <a:solidFill>
              <a:srgbClr val="3236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13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33832" y="2648569"/>
            <a:ext cx="9144000" cy="1528763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smtClean="0">
                <a:latin typeface="Arial Narrow" panose="020B0606020202030204" pitchFamily="34" charset="0"/>
              </a:rPr>
              <a:t>СПАСИБО!</a:t>
            </a:r>
            <a:endParaRPr lang="ru-RU" sz="28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88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3143" y="130430"/>
            <a:ext cx="924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Процесс организации в Обществе финансовой и договорной деятельности до автоматизации данных бизнес-процессов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1" y="1132379"/>
            <a:ext cx="400645" cy="54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37119" y="1202324"/>
            <a:ext cx="387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Финансовая деятельность</a:t>
            </a:r>
            <a:endParaRPr lang="ru-RU" sz="2400" dirty="0"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1530125" y="4748290"/>
            <a:ext cx="2090462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23694"/>
              </a:buClr>
            </a:pPr>
            <a:r>
              <a:rPr lang="ru-RU" sz="2000" dirty="0" smtClean="0"/>
              <a:t>               </a:t>
            </a:r>
            <a:endParaRPr lang="ru-RU" sz="1600" dirty="0" smtClean="0"/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1042657" y="5462687"/>
            <a:ext cx="1461083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23694"/>
              </a:buClr>
            </a:pPr>
            <a:r>
              <a:rPr lang="ru-RU" sz="2000" dirty="0" smtClean="0"/>
              <a:t>        </a:t>
            </a:r>
            <a:endParaRPr lang="ru-RU" sz="1600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21" y="4847211"/>
            <a:ext cx="360000" cy="36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540" y="5566582"/>
            <a:ext cx="240879" cy="360000"/>
          </a:xfrm>
          <a:prstGeom prst="rect">
            <a:avLst/>
          </a:prstGeom>
        </p:spPr>
      </p:pic>
      <p:cxnSp>
        <p:nvCxnSpPr>
          <p:cNvPr id="80" name="Соединительная линия уступом 79"/>
          <p:cNvCxnSpPr>
            <a:stCxn id="65" idx="1"/>
            <a:endCxn id="64" idx="1"/>
          </p:cNvCxnSpPr>
          <p:nvPr/>
        </p:nvCxnSpPr>
        <p:spPr bwMode="auto">
          <a:xfrm rot="10800000" flipH="1">
            <a:off x="1042657" y="5018291"/>
            <a:ext cx="487468" cy="714397"/>
          </a:xfrm>
          <a:prstGeom prst="bentConnector3">
            <a:avLst>
              <a:gd name="adj1" fmla="val -46895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348541" y="1684486"/>
            <a:ext cx="5803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Ручная работа по формированию, проверке, согласованию, консолидации и анализу данных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Большая трудоемкость при совершении </a:t>
            </a:r>
            <a:r>
              <a:rPr lang="ru-RU" sz="2000" dirty="0" smtClean="0"/>
              <a:t>операций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Большое количество возвращаемых на доработку документов по причине наличия ошибок</a:t>
            </a:r>
            <a:endParaRPr lang="ru-RU" dirty="0" smtClean="0"/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9160779" y="3941721"/>
            <a:ext cx="2522839" cy="2016535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 Narrow" pitchFamily="32" charset="0"/>
              </a:rPr>
              <a:t>1C</a:t>
            </a:r>
            <a:r>
              <a:rPr lang="ru-RU" sz="2000" dirty="0" smtClean="0">
                <a:latin typeface="Arial Narrow" pitchFamily="32" charset="0"/>
              </a:rPr>
              <a:t>:Документооборот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 Narrow" pitchFamily="32" charset="0"/>
            </a:endParaRPr>
          </a:p>
          <a:p>
            <a:pPr marL="342900" marR="0" indent="-34290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694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2000" dirty="0" smtClean="0">
                <a:latin typeface="Arial Narrow" pitchFamily="32" charset="0"/>
              </a:rPr>
              <a:t>Договорной отдел</a:t>
            </a:r>
          </a:p>
          <a:p>
            <a:pPr marL="342900" marR="0" indent="-34290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694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2" charset="0"/>
              </a:rPr>
              <a:t>Юридический отдел</a:t>
            </a:r>
          </a:p>
          <a:p>
            <a:pPr marL="342900" marR="0" indent="-34290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694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2000" dirty="0" smtClean="0">
                <a:latin typeface="Arial Narrow" pitchFamily="32" charset="0"/>
              </a:rPr>
              <a:t>Коммерческий отдел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6295172" y="3941722"/>
            <a:ext cx="2512864" cy="2016535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</a:rPr>
              <a:t>1С:Бухгалтерия</a:t>
            </a:r>
          </a:p>
          <a:p>
            <a:pPr marL="342900" marR="0" indent="-34290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694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2000" dirty="0" smtClean="0"/>
              <a:t>Отдел налогов</a:t>
            </a:r>
          </a:p>
          <a:p>
            <a:pPr marL="342900" marR="0" indent="-34290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694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</a:rPr>
              <a:t>Отдел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</a:rPr>
              <a:t> по учету доходов и расходов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 bwMode="auto">
          <a:xfrm flipV="1">
            <a:off x="9017431" y="3821193"/>
            <a:ext cx="0" cy="2317546"/>
          </a:xfrm>
          <a:prstGeom prst="line">
            <a:avLst/>
          </a:prstGeom>
          <a:noFill/>
          <a:ln w="635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295172" y="1655314"/>
            <a:ext cx="5803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Внесение одних и тех же данных в </a:t>
            </a:r>
            <a:r>
              <a:rPr lang="ru-RU" sz="2000" dirty="0"/>
              <a:t>разные ИУС Общества</a:t>
            </a:r>
            <a:endParaRPr lang="ru-RU" sz="2000" dirty="0" smtClean="0"/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Несоответствие внесенной информации в разных ИУС Общества </a:t>
            </a:r>
          </a:p>
          <a:p>
            <a:pPr marL="285750" indent="-285750">
              <a:buClr>
                <a:srgbClr val="323694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Сложность при внедрении смежных информационных систем</a:t>
            </a:r>
          </a:p>
          <a:p>
            <a:pPr marL="285750" indent="-285750">
              <a:buClr>
                <a:srgbClr val="323694"/>
              </a:buClr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172" y="1124716"/>
            <a:ext cx="520328" cy="5400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815500" y="1193963"/>
            <a:ext cx="353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Договорная деятельность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143" y="4092960"/>
            <a:ext cx="276977" cy="36000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2262804" y="4028266"/>
            <a:ext cx="1947115" cy="5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23694"/>
              </a:buClr>
            </a:pPr>
            <a:r>
              <a:rPr lang="ru-RU" sz="2000" dirty="0" smtClean="0"/>
              <a:t>               </a:t>
            </a:r>
            <a:endParaRPr lang="ru-RU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11794" y="4085400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Платежи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58951" y="4835977"/>
            <a:ext cx="17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Администрация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354823" y="5537753"/>
            <a:ext cx="110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Филиалы</a:t>
            </a:r>
            <a:endParaRPr lang="ru-RU" dirty="0"/>
          </a:p>
        </p:txBody>
      </p:sp>
      <p:cxnSp>
        <p:nvCxnSpPr>
          <p:cNvPr id="13" name="Соединительная линия уступом 12"/>
          <p:cNvCxnSpPr>
            <a:stCxn id="64" idx="3"/>
            <a:endCxn id="24" idx="3"/>
          </p:cNvCxnSpPr>
          <p:nvPr/>
        </p:nvCxnSpPr>
        <p:spPr bwMode="auto">
          <a:xfrm flipV="1">
            <a:off x="3620587" y="4298266"/>
            <a:ext cx="589332" cy="720024"/>
          </a:xfrm>
          <a:prstGeom prst="bentConnector3">
            <a:avLst>
              <a:gd name="adj1" fmla="val 138790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86503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3408" y="168212"/>
            <a:ext cx="613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Цели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51654" y="970358"/>
            <a:ext cx="4211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Автоматизация </a:t>
            </a:r>
            <a:r>
              <a:rPr lang="ru-RU" sz="2400" dirty="0"/>
              <a:t>централизованных в </a:t>
            </a:r>
            <a:r>
              <a:rPr lang="ru-RU" sz="2400" dirty="0" smtClean="0"/>
              <a:t>Администрации </a:t>
            </a:r>
            <a:r>
              <a:rPr lang="ru-RU" sz="2400" dirty="0"/>
              <a:t>О</a:t>
            </a:r>
            <a:r>
              <a:rPr lang="ru-RU" sz="2400" dirty="0" smtClean="0"/>
              <a:t>бщества</a:t>
            </a:r>
            <a:endParaRPr lang="ru-RU" sz="2400" dirty="0"/>
          </a:p>
          <a:p>
            <a:r>
              <a:rPr lang="ru-RU" sz="2400" dirty="0" smtClean="0"/>
              <a:t>функций казначейской </a:t>
            </a:r>
            <a:r>
              <a:rPr lang="ru-RU" sz="2400" dirty="0"/>
              <a:t>и договорной </a:t>
            </a:r>
            <a:r>
              <a:rPr lang="ru-RU" sz="2400" dirty="0" smtClean="0"/>
              <a:t>деятельности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2949" y="1133963"/>
            <a:ext cx="3886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Обеспечение предварительного финансового и правового контроля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82949" y="3000197"/>
            <a:ext cx="4287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Сокращение расходов </a:t>
            </a:r>
            <a:r>
              <a:rPr lang="ru-RU" sz="2400" dirty="0" smtClean="0"/>
              <a:t>Общества по результатам проведения мероприятий контроля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70210" y="4709604"/>
            <a:ext cx="438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Сокращение операционных затрат </a:t>
            </a:r>
            <a:r>
              <a:rPr lang="ru-RU" sz="2400" dirty="0" smtClean="0"/>
              <a:t>Общества </a:t>
            </a:r>
            <a:r>
              <a:rPr lang="ru-RU" sz="2400" dirty="0"/>
              <a:t>на взаимодействие с ПУР </a:t>
            </a:r>
            <a:r>
              <a:rPr lang="ru-RU" sz="2400" dirty="0" smtClean="0"/>
              <a:t>АСБУ*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5" y="1378793"/>
            <a:ext cx="1283868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00" y="3245028"/>
            <a:ext cx="1015738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3" y="4803864"/>
            <a:ext cx="1185833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20" y="1399854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97" y="3305193"/>
            <a:ext cx="912246" cy="108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670210" y="3245028"/>
            <a:ext cx="438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Обеспечение оперативного планирования по данным направлениям деятельности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0700" y="5948109"/>
            <a:ext cx="9713646" cy="35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</a:t>
            </a:r>
            <a:r>
              <a:rPr lang="ru-RU" sz="1600" dirty="0" smtClean="0"/>
              <a:t>Подсистема управления расчетами автоматизированной системы бюджетного управления ПАО «Газпром»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9829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659" y="214183"/>
            <a:ext cx="796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Этапы реализации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475406" y="1834719"/>
            <a:ext cx="3395475" cy="14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404" y="1939668"/>
            <a:ext cx="325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вод в промышленную эксплуатацию блока «Казначейство»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768423" y="1834719"/>
            <a:ext cx="4319541" cy="14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4737" y="1919053"/>
            <a:ext cx="430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Создание единой базы договоров и ее ввод в промышленную эксплуатацию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03433" y="4351975"/>
            <a:ext cx="4596173" cy="144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788" y="4471810"/>
            <a:ext cx="380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ввод в промышленную эксплуатацию выгрузки в ПУР АСБУ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962170" y="4531975"/>
            <a:ext cx="2251587" cy="108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3897" y="4600553"/>
            <a:ext cx="22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Завершение </a:t>
            </a:r>
          </a:p>
          <a:p>
            <a:pPr algn="ctr"/>
            <a:r>
              <a:rPr lang="ru-RU" sz="2400" dirty="0" smtClean="0"/>
              <a:t>проекта</a:t>
            </a:r>
            <a:endParaRPr lang="ru-RU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80" y="4891975"/>
            <a:ext cx="337224" cy="36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45" y="2374719"/>
            <a:ext cx="346885" cy="3600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245710" y="2014718"/>
            <a:ext cx="3032949" cy="108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6938" y="2108900"/>
            <a:ext cx="243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Формирование рабочей группы</a:t>
            </a:r>
            <a:endParaRPr lang="ru-RU" sz="2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4" y="2354524"/>
            <a:ext cx="596933" cy="36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682" y="2416765"/>
            <a:ext cx="267097" cy="3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3281" y="14346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 2017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37813" y="1429501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юль 2017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992" y="4836052"/>
            <a:ext cx="724580" cy="36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25054" y="3944400"/>
            <a:ext cx="136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январь 2018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21134" y="4141221"/>
            <a:ext cx="142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апрель 2018 </a:t>
            </a:r>
          </a:p>
        </p:txBody>
      </p:sp>
      <p:cxnSp>
        <p:nvCxnSpPr>
          <p:cNvPr id="45" name="Прямая со стрелкой 44"/>
          <p:cNvCxnSpPr>
            <a:stCxn id="12" idx="3"/>
            <a:endCxn id="9" idx="1"/>
          </p:cNvCxnSpPr>
          <p:nvPr/>
        </p:nvCxnSpPr>
        <p:spPr bwMode="auto">
          <a:xfrm>
            <a:off x="8087964" y="2554719"/>
            <a:ext cx="387442" cy="0"/>
          </a:xfrm>
          <a:prstGeom prst="straightConnector1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Соединительная линия уступом 46"/>
          <p:cNvCxnSpPr>
            <a:stCxn id="9" idx="3"/>
            <a:endCxn id="15" idx="1"/>
          </p:cNvCxnSpPr>
          <p:nvPr/>
        </p:nvCxnSpPr>
        <p:spPr bwMode="auto">
          <a:xfrm flipH="1">
            <a:off x="1503433" y="2554719"/>
            <a:ext cx="10367448" cy="2517256"/>
          </a:xfrm>
          <a:prstGeom prst="bentConnector5">
            <a:avLst>
              <a:gd name="adj1" fmla="val -2205"/>
              <a:gd name="adj2" fmla="val 50000"/>
              <a:gd name="adj3" fmla="val 102205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Соединительная линия уступом 55"/>
          <p:cNvCxnSpPr>
            <a:stCxn id="26" idx="3"/>
            <a:endCxn id="12" idx="1"/>
          </p:cNvCxnSpPr>
          <p:nvPr/>
        </p:nvCxnSpPr>
        <p:spPr bwMode="auto">
          <a:xfrm>
            <a:off x="3278659" y="2554718"/>
            <a:ext cx="489764" cy="1"/>
          </a:xfrm>
          <a:prstGeom prst="bentConnector3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Прямая со стрелкой 63"/>
          <p:cNvCxnSpPr>
            <a:stCxn id="15" idx="3"/>
            <a:endCxn id="18" idx="1"/>
          </p:cNvCxnSpPr>
          <p:nvPr/>
        </p:nvCxnSpPr>
        <p:spPr bwMode="auto">
          <a:xfrm>
            <a:off x="6099606" y="5071975"/>
            <a:ext cx="862564" cy="0"/>
          </a:xfrm>
          <a:prstGeom prst="straightConnector1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49585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93773" y="222421"/>
            <a:ext cx="90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Участники разработки и внедрения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46094" y="1562257"/>
            <a:ext cx="10033703" cy="1614854"/>
          </a:xfrm>
          <a:prstGeom prst="roundRect">
            <a:avLst/>
          </a:prstGeom>
          <a:solidFill>
            <a:schemeClr val="bg1"/>
          </a:solidFill>
          <a:ln w="38100" cap="sq">
            <a:solidFill>
              <a:srgbClr val="2F3299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79928" y="3598247"/>
            <a:ext cx="4299869" cy="2231626"/>
          </a:xfrm>
          <a:prstGeom prst="roundRect">
            <a:avLst/>
          </a:prstGeom>
          <a:solidFill>
            <a:schemeClr val="bg1"/>
          </a:solidFill>
          <a:ln w="38100" cap="sq">
            <a:solidFill>
              <a:srgbClr val="2F3299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46094" y="4516257"/>
            <a:ext cx="4380016" cy="1313616"/>
          </a:xfrm>
          <a:prstGeom prst="roundRect">
            <a:avLst/>
          </a:prstGeom>
          <a:solidFill>
            <a:schemeClr val="bg1"/>
          </a:solidFill>
          <a:ln w="38100" cap="sq">
            <a:solidFill>
              <a:srgbClr val="2F3299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46094" y="3598247"/>
            <a:ext cx="4380016" cy="900000"/>
          </a:xfrm>
          <a:prstGeom prst="roundRect">
            <a:avLst/>
          </a:prstGeom>
          <a:solidFill>
            <a:schemeClr val="bg1"/>
          </a:solidFill>
          <a:ln w="38100" cap="sq">
            <a:solidFill>
              <a:srgbClr val="2F3299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solidFill>
                <a:schemeClr val="tx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63" y="1864750"/>
            <a:ext cx="362569" cy="36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3" y="3833745"/>
            <a:ext cx="465435" cy="36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69441" y="1587629"/>
            <a:ext cx="9370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Куратор </a:t>
            </a:r>
            <a:r>
              <a:rPr lang="ru-RU" sz="2400" dirty="0"/>
              <a:t>проекта: заместитель генерального директора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экономике и </a:t>
            </a:r>
            <a:r>
              <a:rPr lang="ru-RU" sz="2400" dirty="0" smtClean="0"/>
              <a:t>финансам</a:t>
            </a:r>
          </a:p>
          <a:p>
            <a:r>
              <a:rPr lang="ru-RU" sz="2400" dirty="0" smtClean="0"/>
              <a:t>Руководитель проекта: заместитель генерального директора</a:t>
            </a:r>
          </a:p>
          <a:p>
            <a:r>
              <a:rPr lang="ru-RU" sz="2400" dirty="0" smtClean="0"/>
              <a:t>по информационным технологиям</a:t>
            </a:r>
            <a:endParaRPr lang="ru-RU" sz="2400" dirty="0"/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94892" y="4252066"/>
            <a:ext cx="3584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Рабочая группа экспертов 15 человек</a:t>
            </a:r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859117" y="4573821"/>
            <a:ext cx="3516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Служба информационно-управляющих систем </a:t>
            </a:r>
            <a:endParaRPr lang="ru-RU" sz="2400" dirty="0" smtClean="0"/>
          </a:p>
          <a:p>
            <a:r>
              <a:rPr lang="ru-RU" sz="2400" dirty="0" smtClean="0"/>
              <a:t>5 </a:t>
            </a:r>
            <a:r>
              <a:rPr lang="ru-RU" sz="2400" dirty="0"/>
              <a:t>человек</a:t>
            </a:r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867189" y="3598247"/>
            <a:ext cx="310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Финансовое управление 9 </a:t>
            </a:r>
            <a:r>
              <a:rPr lang="ru-RU" sz="2400" dirty="0" smtClean="0"/>
              <a:t>человек</a:t>
            </a:r>
            <a:endParaRPr lang="ru-RU" sz="24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959" y="4498247"/>
            <a:ext cx="596933" cy="36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63" y="4981531"/>
            <a:ext cx="384000" cy="378531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>
            <a:stCxn id="36" idx="0"/>
          </p:cNvCxnSpPr>
          <p:nvPr/>
        </p:nvCxnSpPr>
        <p:spPr bwMode="auto">
          <a:xfrm flipV="1">
            <a:off x="3336102" y="2494750"/>
            <a:ext cx="46195" cy="110349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Соединительная линия уступом 57"/>
          <p:cNvCxnSpPr>
            <a:stCxn id="32" idx="2"/>
            <a:endCxn id="44" idx="0"/>
          </p:cNvCxnSpPr>
          <p:nvPr/>
        </p:nvCxnSpPr>
        <p:spPr bwMode="auto">
          <a:xfrm rot="5400000">
            <a:off x="4580575" y="2015876"/>
            <a:ext cx="421136" cy="2743606"/>
          </a:xfrm>
          <a:prstGeom prst="bentConnector3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Соединительная линия уступом 60"/>
          <p:cNvCxnSpPr>
            <a:stCxn id="32" idx="2"/>
            <a:endCxn id="34" idx="0"/>
          </p:cNvCxnSpPr>
          <p:nvPr/>
        </p:nvCxnSpPr>
        <p:spPr bwMode="auto">
          <a:xfrm rot="16200000" flipH="1">
            <a:off x="7385836" y="1954220"/>
            <a:ext cx="421136" cy="2866917"/>
          </a:xfrm>
          <a:prstGeom prst="bentConnector3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 стрелкой 4"/>
          <p:cNvCxnSpPr/>
          <p:nvPr/>
        </p:nvCxnSpPr>
        <p:spPr bwMode="auto">
          <a:xfrm>
            <a:off x="5652198" y="3968738"/>
            <a:ext cx="1021492" cy="0"/>
          </a:xfrm>
          <a:prstGeom prst="straightConnector1">
            <a:avLst/>
          </a:prstGeom>
          <a:noFill/>
          <a:ln w="31750" cap="flat" cmpd="sng" algn="ctr">
            <a:solidFill>
              <a:srgbClr val="323694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 rot="10800000">
            <a:off x="5652198" y="4148738"/>
            <a:ext cx="1021492" cy="0"/>
          </a:xfrm>
          <a:prstGeom prst="straightConnector1">
            <a:avLst/>
          </a:prstGeom>
          <a:noFill/>
          <a:ln w="31750" cap="flat" cmpd="sng" algn="ctr">
            <a:solidFill>
              <a:srgbClr val="323694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>
            <a:off x="5652199" y="5007728"/>
            <a:ext cx="1021492" cy="0"/>
          </a:xfrm>
          <a:prstGeom prst="straightConnector1">
            <a:avLst/>
          </a:prstGeom>
          <a:noFill/>
          <a:ln w="31750" cap="flat" cmpd="sng" algn="ctr">
            <a:solidFill>
              <a:srgbClr val="323694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rot="10800000">
            <a:off x="5652199" y="5187728"/>
            <a:ext cx="1021492" cy="0"/>
          </a:xfrm>
          <a:prstGeom prst="straightConnector1">
            <a:avLst/>
          </a:prstGeom>
          <a:noFill/>
          <a:ln w="31750" cap="flat" cmpd="sng" algn="ctr">
            <a:solidFill>
              <a:srgbClr val="323694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0102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773" y="222421"/>
            <a:ext cx="90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Архитектура </a:t>
            </a:r>
            <a:r>
              <a:rPr lang="ru-RU" sz="3200" dirty="0" smtClean="0">
                <a:solidFill>
                  <a:schemeClr val="bg1"/>
                </a:solidFill>
              </a:rPr>
              <a:t>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32233" y="2619603"/>
            <a:ext cx="2880000" cy="720000"/>
          </a:xfrm>
          <a:prstGeom prst="roundRect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 Narrow" pitchFamily="32" charset="0"/>
              </a:rPr>
              <a:t>1C</a:t>
            </a:r>
            <a:r>
              <a:rPr lang="ru-RU" sz="2000" dirty="0" smtClean="0">
                <a:latin typeface="Arial Narrow" pitchFamily="32" charset="0"/>
              </a:rPr>
              <a:t>:Документооборот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23835" y="4273796"/>
            <a:ext cx="11471614" cy="720000"/>
          </a:xfrm>
          <a:prstGeom prst="roundRect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2" charset="0"/>
              </a:rPr>
              <a:t>1С:МДМ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332676" y="2618695"/>
            <a:ext cx="2160000" cy="720000"/>
          </a:xfrm>
          <a:prstGeom prst="roundRect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 Narrow" pitchFamily="32" charset="0"/>
              </a:rPr>
              <a:t>ПУР АСБУ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928928" y="2594125"/>
            <a:ext cx="2160000" cy="720000"/>
          </a:xfrm>
          <a:prstGeom prst="roundRect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b="1" dirty="0" smtClean="0">
                <a:latin typeface="Arial Narrow" pitchFamily="32" charset="0"/>
              </a:rPr>
              <a:t>БИТ.ФИНАНС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9495841" y="2594125"/>
            <a:ext cx="2160000" cy="720000"/>
          </a:xfrm>
          <a:prstGeom prst="roundRect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</a:rPr>
              <a:t>1С:Бухгалтерия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117986" y="1347019"/>
            <a:ext cx="3807775" cy="2397989"/>
          </a:xfrm>
          <a:prstGeom prst="roundRect">
            <a:avLst/>
          </a:prstGeom>
          <a:noFill/>
          <a:ln w="3175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4149213" y="1347019"/>
            <a:ext cx="7688826" cy="2397989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54366" y="1420314"/>
            <a:ext cx="290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Централизация процессов договорной деятельности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975198" y="1652597"/>
            <a:ext cx="667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Централизация процессов казначейских функций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07" y="1568146"/>
            <a:ext cx="693768" cy="720000"/>
          </a:xfrm>
          <a:prstGeom prst="rect">
            <a:avLst/>
          </a:prstGeom>
        </p:spPr>
      </p:pic>
      <p:sp>
        <p:nvSpPr>
          <p:cNvPr id="21" name="Стрелка вниз 20"/>
          <p:cNvSpPr/>
          <p:nvPr/>
        </p:nvSpPr>
        <p:spPr bwMode="auto">
          <a:xfrm>
            <a:off x="1824616" y="3354257"/>
            <a:ext cx="484632" cy="936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16200000">
            <a:off x="9124928" y="2722394"/>
            <a:ext cx="360000" cy="432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051" y="5208247"/>
            <a:ext cx="11631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Операционные системы: </a:t>
            </a:r>
            <a:r>
              <a:rPr lang="en-US" sz="2800" dirty="0" smtClean="0"/>
              <a:t>CentOS7</a:t>
            </a:r>
            <a:r>
              <a:rPr lang="ru-RU" sz="2800" dirty="0" smtClean="0"/>
              <a:t>, </a:t>
            </a:r>
            <a:r>
              <a:rPr lang="en-US" sz="2800" dirty="0" smtClean="0"/>
              <a:t>Windows </a:t>
            </a:r>
            <a:r>
              <a:rPr lang="en-US" sz="2800" dirty="0"/>
              <a:t>Server </a:t>
            </a:r>
            <a:r>
              <a:rPr lang="en-US" sz="2800" dirty="0" smtClean="0"/>
              <a:t>2012</a:t>
            </a:r>
            <a:r>
              <a:rPr lang="ru-RU" sz="2800" dirty="0" smtClean="0"/>
              <a:t>;</a:t>
            </a:r>
            <a:endParaRPr lang="ru-RU" sz="2800" dirty="0"/>
          </a:p>
          <a:p>
            <a:pPr algn="ctr"/>
            <a:r>
              <a:rPr lang="ru-RU" sz="2800" dirty="0" smtClean="0"/>
              <a:t>СУБД: </a:t>
            </a:r>
            <a:r>
              <a:rPr lang="en-US" sz="2800" dirty="0" err="1"/>
              <a:t>PostgreSQL</a:t>
            </a:r>
            <a:r>
              <a:rPr lang="ru-RU" sz="2800" dirty="0"/>
              <a:t> </a:t>
            </a:r>
            <a:r>
              <a:rPr lang="ru-RU" sz="2800" dirty="0" smtClean="0"/>
              <a:t>9.6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793" y="1498701"/>
            <a:ext cx="534190" cy="720000"/>
          </a:xfrm>
          <a:prstGeom prst="rect">
            <a:avLst/>
          </a:prstGeom>
        </p:spPr>
      </p:pic>
      <p:sp>
        <p:nvSpPr>
          <p:cNvPr id="26" name="Стрелка вниз 25"/>
          <p:cNvSpPr/>
          <p:nvPr/>
        </p:nvSpPr>
        <p:spPr bwMode="auto">
          <a:xfrm rot="5400000">
            <a:off x="6516000" y="2732842"/>
            <a:ext cx="360000" cy="432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 rot="10800000">
            <a:off x="5170360" y="3307428"/>
            <a:ext cx="484632" cy="936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 rot="10800000">
            <a:off x="7766612" y="3276609"/>
            <a:ext cx="484632" cy="972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 rot="10800000">
            <a:off x="10333525" y="3276609"/>
            <a:ext cx="484632" cy="972000"/>
          </a:xfrm>
          <a:prstGeom prst="downArrow">
            <a:avLst/>
          </a:prstGeom>
          <a:solidFill>
            <a:srgbClr val="00B8FF"/>
          </a:solidFill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4607" y="222421"/>
            <a:ext cx="962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Этапы процессов </a:t>
            </a:r>
            <a:r>
              <a:rPr lang="ru-RU" sz="3200" dirty="0">
                <a:solidFill>
                  <a:schemeClr val="bg1"/>
                </a:solidFill>
              </a:rPr>
              <a:t>договорной деятельности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 bwMode="auto">
          <a:xfrm>
            <a:off x="634607" y="1946866"/>
            <a:ext cx="2880000" cy="720000"/>
          </a:xfrm>
          <a:prstGeom prst="flowChartAlternateProcess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Создание проекта договора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34607" y="2931796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Согласование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814659" y="1946866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Инициация подписания договора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814659" y="2963033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Статус договора «Заключен»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7551" y="4884914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1С:Бухгалтерия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094659" y="4884914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БИТ.ФИНАНС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41767" y="4884914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ПУР АСБУ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994711" y="2963033"/>
            <a:ext cx="2880000" cy="720000"/>
          </a:xfrm>
          <a:prstGeom prst="roundRect">
            <a:avLst/>
          </a:prstGeom>
          <a:noFill/>
          <a:ln w="254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Arial Narrow" pitchFamily="32" charset="0"/>
              </a:rPr>
              <a:t>1С:</a:t>
            </a:r>
            <a:r>
              <a:rPr lang="en-US" sz="2000" dirty="0" smtClean="0">
                <a:latin typeface="Arial Narrow" pitchFamily="32" charset="0"/>
              </a:rPr>
              <a:t>MDM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 Narrow" pitchFamily="32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44129" y="1288026"/>
            <a:ext cx="7993626" cy="2654709"/>
          </a:xfrm>
          <a:prstGeom prst="rect">
            <a:avLst/>
          </a:prstGeom>
          <a:noFill/>
          <a:ln w="19050" cap="flat" cmpd="sng" algn="ctr">
            <a:solidFill>
              <a:srgbClr val="2F32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37336" y="4528175"/>
            <a:ext cx="10566638" cy="1630510"/>
          </a:xfrm>
          <a:prstGeom prst="rect">
            <a:avLst/>
          </a:prstGeom>
          <a:noFill/>
          <a:ln w="19050" cap="flat" cmpd="sng" algn="ctr">
            <a:solidFill>
              <a:srgbClr val="2F32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1" name="Соединительная линия уступом 30"/>
          <p:cNvCxnSpPr>
            <a:stCxn id="12" idx="2"/>
            <a:endCxn id="11" idx="0"/>
          </p:cNvCxnSpPr>
          <p:nvPr/>
        </p:nvCxnSpPr>
        <p:spPr bwMode="auto">
          <a:xfrm rot="5400000">
            <a:off x="9107299" y="3557501"/>
            <a:ext cx="1201881" cy="145294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Соединительная линия уступом 43"/>
          <p:cNvCxnSpPr>
            <a:stCxn id="12" idx="2"/>
            <a:endCxn id="9" idx="0"/>
          </p:cNvCxnSpPr>
          <p:nvPr/>
        </p:nvCxnSpPr>
        <p:spPr bwMode="auto">
          <a:xfrm rot="5400000">
            <a:off x="7383745" y="1833947"/>
            <a:ext cx="1201881" cy="490005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Соединительная линия уступом 44"/>
          <p:cNvCxnSpPr>
            <a:stCxn id="12" idx="2"/>
            <a:endCxn id="8" idx="0"/>
          </p:cNvCxnSpPr>
          <p:nvPr/>
        </p:nvCxnSpPr>
        <p:spPr bwMode="auto">
          <a:xfrm rot="5400000">
            <a:off x="5660191" y="110393"/>
            <a:ext cx="1201881" cy="834716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>
            <a:off x="2074607" y="2666866"/>
            <a:ext cx="0" cy="264930"/>
          </a:xfrm>
          <a:prstGeom prst="straightConnector1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Соединительная линия уступом 89"/>
          <p:cNvCxnSpPr/>
          <p:nvPr/>
        </p:nvCxnSpPr>
        <p:spPr bwMode="auto">
          <a:xfrm flipV="1">
            <a:off x="3514607" y="2306866"/>
            <a:ext cx="1300052" cy="984930"/>
          </a:xfrm>
          <a:prstGeom prst="bentConnector3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Прямая со стрелкой 91"/>
          <p:cNvCxnSpPr/>
          <p:nvPr/>
        </p:nvCxnSpPr>
        <p:spPr bwMode="auto">
          <a:xfrm>
            <a:off x="6254659" y="2666866"/>
            <a:ext cx="0" cy="296167"/>
          </a:xfrm>
          <a:prstGeom prst="straightConnector1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Прямая со стрелкой 96"/>
          <p:cNvCxnSpPr>
            <a:endCxn id="12" idx="1"/>
          </p:cNvCxnSpPr>
          <p:nvPr/>
        </p:nvCxnSpPr>
        <p:spPr bwMode="auto">
          <a:xfrm>
            <a:off x="7694659" y="3323033"/>
            <a:ext cx="1300052" cy="0"/>
          </a:xfrm>
          <a:prstGeom prst="straightConnector1">
            <a:avLst/>
          </a:prstGeom>
          <a:noFill/>
          <a:ln w="38100" cap="flat" cmpd="sng" algn="ctr">
            <a:solidFill>
              <a:srgbClr val="2F32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634607" y="1404741"/>
            <a:ext cx="2971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С:Документооборот</a:t>
            </a:r>
            <a:endParaRPr lang="ru-RU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588687" y="5612595"/>
            <a:ext cx="2625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Потребители НСИ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6547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614" y="0"/>
            <a:ext cx="9623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Карточка договора (в системе электронного договорного документооборота)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40272" y="1095719"/>
            <a:ext cx="9327728" cy="5206226"/>
          </a:xfrm>
          <a:prstGeom prst="rect">
            <a:avLst/>
          </a:prstGeom>
          <a:noFill/>
          <a:ln w="12700" cap="flat" cmpd="sng" algn="ctr">
            <a:solidFill>
              <a:srgbClr val="2F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7218"/>
            <a:ext cx="28402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F3299"/>
              </a:buClr>
            </a:pPr>
            <a:r>
              <a:rPr lang="ru-RU" sz="1600" b="1" dirty="0" smtClean="0"/>
              <a:t>Результаты автоматизации:</a:t>
            </a:r>
          </a:p>
          <a:p>
            <a:pPr algn="ctr">
              <a:buClr>
                <a:srgbClr val="2F3299"/>
              </a:buClr>
            </a:pPr>
            <a:endParaRPr lang="ru-RU" sz="1600" b="1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Ведение доходных и расходных договоров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Проверка корректности заполнения </a:t>
            </a:r>
            <a:r>
              <a:rPr lang="ru-RU" sz="1600" dirty="0" smtClean="0"/>
              <a:t>реквизитов договоров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Ограничение доступа отдельных сотрудников к прикрепленным файлам в зависимости от вида </a:t>
            </a:r>
            <a:r>
              <a:rPr lang="ru-RU" sz="1600" dirty="0" smtClean="0"/>
              <a:t>документа</a:t>
            </a:r>
            <a:endParaRPr lang="en-US" dirty="0"/>
          </a:p>
          <a:p>
            <a:pPr marL="285750" indent="-285750">
              <a:buClr>
                <a:srgbClr val="2F3299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Обеспечена интеграция в ВИР ПАО «Газпром» скан-копий документов в соответствии с видом документа</a:t>
            </a:r>
            <a:endParaRPr lang="en-US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71" y="1095719"/>
            <a:ext cx="9322163" cy="52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2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БИТ Финанс .Финал 31.03.2017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.04.09. Презентация к ПХД  201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БИТ Финанс .Финал 31.03.2017</Template>
  <TotalTime>3860</TotalTime>
  <Words>672</Words>
  <Application>Microsoft Office PowerPoint</Application>
  <PresentationFormat>Широкоэкранный</PresentationFormat>
  <Paragraphs>199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20</vt:i4>
      </vt:variant>
    </vt:vector>
  </HeadingPairs>
  <TitlesOfParts>
    <vt:vector size="42" baseType="lpstr">
      <vt:lpstr>Microsoft YaHei</vt:lpstr>
      <vt:lpstr>Arial</vt:lpstr>
      <vt:lpstr>Arial Narrow</vt:lpstr>
      <vt:lpstr>Book Antiqua</vt:lpstr>
      <vt:lpstr>Calibri</vt:lpstr>
      <vt:lpstr>Times New Roman</vt:lpstr>
      <vt:lpstr>Wingdings</vt:lpstr>
      <vt:lpstr>Презентация БИТ Финанс .Финал 31.03.2017</vt:lpstr>
      <vt:lpstr>18.04.09. Презентация к ПХД  2017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"Газпром проектирование"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Васильевич Балашов</dc:creator>
  <cp:lastModifiedBy>Кузнецов Роман Олегович</cp:lastModifiedBy>
  <cp:revision>330</cp:revision>
  <cp:lastPrinted>2018-09-11T11:51:03Z</cp:lastPrinted>
  <dcterms:created xsi:type="dcterms:W3CDTF">2018-08-30T08:18:37Z</dcterms:created>
  <dcterms:modified xsi:type="dcterms:W3CDTF">2018-10-11T08:47:10Z</dcterms:modified>
</cp:coreProperties>
</file>